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72" r:id="rId4"/>
  </p:sldMasterIdLst>
  <p:handoutMasterIdLst>
    <p:handoutMasterId r:id="rId52"/>
  </p:handoutMasterIdLst>
  <p:sldIdLst>
    <p:sldId id="324" r:id="rId5"/>
    <p:sldId id="444" r:id="rId6"/>
    <p:sldId id="440" r:id="rId7"/>
    <p:sldId id="441" r:id="rId8"/>
    <p:sldId id="510" r:id="rId9"/>
    <p:sldId id="364" r:id="rId10"/>
    <p:sldId id="442" r:id="rId11"/>
    <p:sldId id="443" r:id="rId12"/>
    <p:sldId id="511" r:id="rId13"/>
    <p:sldId id="512" r:id="rId14"/>
    <p:sldId id="358" r:id="rId15"/>
    <p:sldId id="414" r:id="rId16"/>
    <p:sldId id="415" r:id="rId17"/>
    <p:sldId id="451" r:id="rId18"/>
    <p:sldId id="417" r:id="rId19"/>
    <p:sldId id="471" r:id="rId20"/>
    <p:sldId id="479" r:id="rId21"/>
    <p:sldId id="480" r:id="rId22"/>
    <p:sldId id="525" r:id="rId23"/>
    <p:sldId id="482" r:id="rId24"/>
    <p:sldId id="483" r:id="rId25"/>
    <p:sldId id="526" r:id="rId26"/>
    <p:sldId id="419" r:id="rId27"/>
    <p:sldId id="420" r:id="rId28"/>
    <p:sldId id="485" r:id="rId29"/>
    <p:sldId id="489" r:id="rId30"/>
    <p:sldId id="422" r:id="rId31"/>
    <p:sldId id="513" r:id="rId32"/>
    <p:sldId id="514" r:id="rId33"/>
    <p:sldId id="464" r:id="rId34"/>
    <p:sldId id="523" r:id="rId35"/>
    <p:sldId id="516" r:id="rId36"/>
    <p:sldId id="517" r:id="rId37"/>
    <p:sldId id="465" r:id="rId38"/>
    <p:sldId id="466" r:id="rId39"/>
    <p:sldId id="505" r:id="rId40"/>
    <p:sldId id="506" r:id="rId41"/>
    <p:sldId id="507" r:id="rId42"/>
    <p:sldId id="498" r:id="rId43"/>
    <p:sldId id="499" r:id="rId44"/>
    <p:sldId id="469" r:id="rId45"/>
    <p:sldId id="470" r:id="rId46"/>
    <p:sldId id="493" r:id="rId47"/>
    <p:sldId id="500" r:id="rId48"/>
    <p:sldId id="494" r:id="rId49"/>
    <p:sldId id="495" r:id="rId50"/>
    <p:sldId id="36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259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9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irdre O’Donnell" userId="aa314994-e996-4166-82e0-79afd9c1697f" providerId="ADAL" clId="{03F8320F-4183-40ED-BAFF-1618F014897C}"/>
    <pc:docChg chg="delSld">
      <pc:chgData name="Deirdre O’Donnell" userId="aa314994-e996-4166-82e0-79afd9c1697f" providerId="ADAL" clId="{03F8320F-4183-40ED-BAFF-1618F014897C}" dt="2024-02-20T11:30:25.833" v="4" actId="47"/>
      <pc:docMkLst>
        <pc:docMk/>
      </pc:docMkLst>
      <pc:sldChg chg="del">
        <pc:chgData name="Deirdre O’Donnell" userId="aa314994-e996-4166-82e0-79afd9c1697f" providerId="ADAL" clId="{03F8320F-4183-40ED-BAFF-1618F014897C}" dt="2024-02-20T11:30:25.833" v="4" actId="47"/>
        <pc:sldMkLst>
          <pc:docMk/>
          <pc:sldMk cId="2998450885" sldId="326"/>
        </pc:sldMkLst>
      </pc:sldChg>
      <pc:sldChg chg="del">
        <pc:chgData name="Deirdre O’Donnell" userId="aa314994-e996-4166-82e0-79afd9c1697f" providerId="ADAL" clId="{03F8320F-4183-40ED-BAFF-1618F014897C}" dt="2024-02-20T11:29:56.460" v="3" actId="47"/>
        <pc:sldMkLst>
          <pc:docMk/>
          <pc:sldMk cId="3604651693" sldId="515"/>
        </pc:sldMkLst>
      </pc:sldChg>
      <pc:sldChg chg="del">
        <pc:chgData name="Deirdre O’Donnell" userId="aa314994-e996-4166-82e0-79afd9c1697f" providerId="ADAL" clId="{03F8320F-4183-40ED-BAFF-1618F014897C}" dt="2024-02-20T11:27:34.361" v="0" actId="47"/>
        <pc:sldMkLst>
          <pc:docMk/>
          <pc:sldMk cId="404806540" sldId="520"/>
        </pc:sldMkLst>
      </pc:sldChg>
      <pc:sldChg chg="del">
        <pc:chgData name="Deirdre O’Donnell" userId="aa314994-e996-4166-82e0-79afd9c1697f" providerId="ADAL" clId="{03F8320F-4183-40ED-BAFF-1618F014897C}" dt="2024-02-20T11:29:20.845" v="2" actId="47"/>
        <pc:sldMkLst>
          <pc:docMk/>
          <pc:sldMk cId="3354351591" sldId="522"/>
        </pc:sldMkLst>
      </pc:sldChg>
      <pc:sldChg chg="del">
        <pc:chgData name="Deirdre O’Donnell" userId="aa314994-e996-4166-82e0-79afd9c1697f" providerId="ADAL" clId="{03F8320F-4183-40ED-BAFF-1618F014897C}" dt="2024-02-20T11:29:56.460" v="3" actId="47"/>
        <pc:sldMkLst>
          <pc:docMk/>
          <pc:sldMk cId="3615460584" sldId="527"/>
        </pc:sldMkLst>
      </pc:sldChg>
      <pc:sldChg chg="del">
        <pc:chgData name="Deirdre O’Donnell" userId="aa314994-e996-4166-82e0-79afd9c1697f" providerId="ADAL" clId="{03F8320F-4183-40ED-BAFF-1618F014897C}" dt="2024-02-20T11:28:26.219" v="1" actId="47"/>
        <pc:sldMkLst>
          <pc:docMk/>
          <pc:sldMk cId="2665324778" sldId="5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7B626-265B-C941-BEB7-53A42B5E74D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99CEE-888C-AE43-BB8D-6A73CF4E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8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37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F2B0-4AE4-4649-9725-B40E5D0FEA60}" type="datetime1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www.scatteredclouds.co.uk  -  @ScattClouds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1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04CD6-C55E-E242-B753-1C43525C88B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D9495-37D1-FE4C-9D2F-7771F509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BFC5A5-67E4-3F40-BEC1-E77EC29BD05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BF32C5-E69D-DD4E-BDB1-27A63F8C8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1448" y="192690"/>
            <a:ext cx="8723586" cy="64638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315705" y="6201826"/>
            <a:ext cx="2503456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0" baseline="30000" dirty="0" err="1">
                <a:latin typeface="Montserrat SemiBold"/>
                <a:cs typeface="Montserrat SemiBold"/>
              </a:rPr>
              <a:t>industry.visitabdn.com</a:t>
            </a:r>
            <a:endParaRPr lang="en-US" sz="2200" b="1" i="0" baseline="30000" dirty="0">
              <a:latin typeface="Montserrat SemiBold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541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4" r:id="rId2"/>
    <p:sldLayoutId id="214748368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007479" y="6216767"/>
            <a:ext cx="2627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err="1">
                <a:latin typeface="Montserrat SemiBold"/>
                <a:cs typeface="Montserrat SemiBold"/>
              </a:rPr>
              <a:t>industry.visitabdn.com</a:t>
            </a:r>
            <a:endParaRPr lang="en-US" sz="1100" b="0" i="0" dirty="0">
              <a:latin typeface="Montserrat SemiBold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71863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it-ABDN-logomark-hal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12" y="4136301"/>
            <a:ext cx="4329729" cy="1960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681054"/>
            <a:ext cx="7643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ontserrat Bold"/>
                <a:cs typeface="Montserrat Bold"/>
              </a:rPr>
              <a:t>Leisure consumer survey findings</a:t>
            </a:r>
          </a:p>
          <a:p>
            <a:r>
              <a:rPr lang="en-US" sz="3200" b="1" dirty="0">
                <a:latin typeface="Montserrat Bold"/>
                <a:cs typeface="Montserrat Bold"/>
              </a:rPr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361275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68091"/>
            <a:ext cx="8420614" cy="839648"/>
          </a:xfrm>
        </p:spPr>
        <p:txBody>
          <a:bodyPr/>
          <a:lstStyle/>
          <a:p>
            <a:pPr algn="l"/>
            <a:r>
              <a:rPr lang="en-US" sz="2400" b="1" dirty="0">
                <a:latin typeface="Montserrat Bold"/>
              </a:rPr>
              <a:t>Respondent profile: marital status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2916CE-2375-6550-8777-B1FD13322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43" y="838138"/>
            <a:ext cx="8640525" cy="56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29969"/>
            <a:ext cx="8511914" cy="918801"/>
          </a:xfrm>
        </p:spPr>
        <p:txBody>
          <a:bodyPr/>
          <a:lstStyle/>
          <a:p>
            <a:pPr algn="l"/>
            <a:r>
              <a:rPr lang="en-US" sz="2300" b="1" dirty="0">
                <a:latin typeface="Montserrat Bold"/>
              </a:rPr>
              <a:t>Preference for different types of holiday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202DFB-BD3D-392B-39D5-1073B151F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271" y="2805074"/>
            <a:ext cx="4193861" cy="15917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1335E-9684-50E6-BBB9-5E431349B3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629"/>
          <a:stretch/>
        </p:blipFill>
        <p:spPr>
          <a:xfrm>
            <a:off x="366855" y="646684"/>
            <a:ext cx="3745207" cy="59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29969"/>
            <a:ext cx="8511914" cy="918801"/>
          </a:xfrm>
        </p:spPr>
        <p:txBody>
          <a:bodyPr/>
          <a:lstStyle/>
          <a:p>
            <a:pPr algn="l"/>
            <a:r>
              <a:rPr lang="en-US" sz="2300" b="1" dirty="0">
                <a:latin typeface="Montserrat Bold"/>
              </a:rPr>
              <a:t>Preference for different types of holiday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28E707-B30F-CD32-B7FA-A6813FFE0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9" y="764256"/>
            <a:ext cx="8654902" cy="56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184665"/>
            <a:ext cx="8511914" cy="918801"/>
          </a:xfrm>
        </p:spPr>
        <p:txBody>
          <a:bodyPr/>
          <a:lstStyle/>
          <a:p>
            <a:pPr algn="l"/>
            <a:r>
              <a:rPr lang="en-US" sz="2800" b="1" dirty="0">
                <a:latin typeface="Montserrat Bold"/>
              </a:rPr>
              <a:t>Undertaking holiday activities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3D8905-276D-0DED-5F44-46284EF0AA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91" r="27884"/>
          <a:stretch/>
        </p:blipFill>
        <p:spPr>
          <a:xfrm>
            <a:off x="6521260" y="2518372"/>
            <a:ext cx="2233983" cy="1821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3054C2-7331-F045-4D52-ED8F03B38B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81"/>
          <a:stretch/>
        </p:blipFill>
        <p:spPr>
          <a:xfrm>
            <a:off x="489098" y="746392"/>
            <a:ext cx="4800186" cy="59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29969"/>
            <a:ext cx="8511914" cy="918801"/>
          </a:xfrm>
        </p:spPr>
        <p:txBody>
          <a:bodyPr/>
          <a:lstStyle/>
          <a:p>
            <a:pPr algn="l"/>
            <a:r>
              <a:rPr lang="en-US" sz="2800" b="1" dirty="0">
                <a:latin typeface="Montserrat Bold"/>
              </a:rPr>
              <a:t>Undertaking holiday activities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499900-66C1-10A5-D22F-977B0C5D1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48" y="764256"/>
            <a:ext cx="8654902" cy="56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2236" y="273818"/>
            <a:ext cx="8511914" cy="918801"/>
          </a:xfrm>
        </p:spPr>
        <p:txBody>
          <a:bodyPr/>
          <a:lstStyle/>
          <a:p>
            <a:pPr algn="l"/>
            <a:r>
              <a:rPr lang="en-US" sz="1900" b="1" dirty="0">
                <a:latin typeface="Montserrat Bold"/>
              </a:rPr>
              <a:t>Information sources used to decide where to 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583B1B-8424-873C-63CA-E368EB202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477"/>
          <a:stretch/>
        </p:blipFill>
        <p:spPr>
          <a:xfrm>
            <a:off x="1347249" y="963664"/>
            <a:ext cx="4872861" cy="49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0967" y="228514"/>
            <a:ext cx="8511914" cy="918801"/>
          </a:xfrm>
        </p:spPr>
        <p:txBody>
          <a:bodyPr/>
          <a:lstStyle/>
          <a:p>
            <a:pPr algn="l"/>
            <a:r>
              <a:rPr lang="en-US" sz="1900" b="1" dirty="0">
                <a:latin typeface="Montserrat Bold"/>
              </a:rPr>
              <a:t>Information sources used to decide where to 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46205D-2296-DC7A-13EE-43563201F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46" y="811803"/>
            <a:ext cx="8630539" cy="563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3939" y="278470"/>
            <a:ext cx="8511914" cy="918801"/>
          </a:xfrm>
        </p:spPr>
        <p:txBody>
          <a:bodyPr/>
          <a:lstStyle/>
          <a:p>
            <a:pPr algn="l"/>
            <a:r>
              <a:rPr lang="en-US" sz="1900" b="1" dirty="0">
                <a:latin typeface="Montserrat Bold"/>
              </a:rPr>
              <a:t>Types of website used when planning a holiday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611808-340A-38C4-8471-46691B7CE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37" y="1095411"/>
            <a:ext cx="6768394" cy="44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3218" y="279294"/>
            <a:ext cx="8511914" cy="918801"/>
          </a:xfrm>
        </p:spPr>
        <p:txBody>
          <a:bodyPr/>
          <a:lstStyle/>
          <a:p>
            <a:pPr algn="l"/>
            <a:r>
              <a:rPr lang="en-US" sz="1900" b="1" dirty="0">
                <a:latin typeface="Montserrat Bold"/>
              </a:rPr>
              <a:t>Types of website used when planning a holiday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42221-2601-157C-B077-ED73E6B54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47" y="950605"/>
            <a:ext cx="8585656" cy="560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323052"/>
            <a:ext cx="8511914" cy="918801"/>
          </a:xfrm>
        </p:spPr>
        <p:txBody>
          <a:bodyPr/>
          <a:lstStyle/>
          <a:p>
            <a:pPr algn="l"/>
            <a:r>
              <a:rPr lang="en-US" sz="2400" b="1" dirty="0">
                <a:latin typeface="Montserrat Bold"/>
              </a:rPr>
              <a:t>Types of website – ‘Other please state’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F9403C-62D5-B8AD-8D4C-5C832BCBE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26" y="1284556"/>
            <a:ext cx="5168823" cy="45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927" y="342383"/>
            <a:ext cx="7886700" cy="812361"/>
          </a:xfrm>
        </p:spPr>
        <p:txBody>
          <a:bodyPr/>
          <a:lstStyle/>
          <a:p>
            <a:pPr algn="l"/>
            <a:r>
              <a:rPr lang="en-US" sz="2800" b="1" dirty="0">
                <a:latin typeface="Montserrat Bold"/>
              </a:rPr>
              <a:t>About the study</a:t>
            </a:r>
            <a:r>
              <a:rPr lang="en-US" sz="2200" b="1" dirty="0">
                <a:latin typeface="Montserrat Bold"/>
              </a:rPr>
              <a:t>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6332" y="1074373"/>
            <a:ext cx="8431336" cy="5453380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latin typeface="Montserrat Regular"/>
              </a:rPr>
              <a:t>The 2022 study provided a set of benchmarks, this was an opportunity to update and refresh those findings</a:t>
            </a:r>
          </a:p>
          <a:p>
            <a:pPr lvl="0"/>
            <a:r>
              <a:rPr lang="en-US" sz="2200" dirty="0">
                <a:latin typeface="Montserrat Regular"/>
              </a:rPr>
              <a:t>Fieldwork took place in October 2023</a:t>
            </a:r>
          </a:p>
          <a:p>
            <a:pPr lvl="0"/>
            <a:r>
              <a:rPr lang="en-US" sz="2200" dirty="0">
                <a:latin typeface="Montserrat Regular"/>
              </a:rPr>
              <a:t>In total 1,638 consumers completed the survey</a:t>
            </a:r>
          </a:p>
          <a:p>
            <a:pPr lvl="0"/>
            <a:r>
              <a:rPr lang="en-US" sz="2200" dirty="0">
                <a:latin typeface="Montserrat Regular"/>
              </a:rPr>
              <a:t>To qualify for taking the survey respondents had to:</a:t>
            </a:r>
          </a:p>
          <a:p>
            <a:pPr lvl="1"/>
            <a:r>
              <a:rPr lang="en-US" sz="1800" dirty="0">
                <a:latin typeface="Montserrat Regular"/>
              </a:rPr>
              <a:t>live in Scotland (excluding Aberdeen and </a:t>
            </a:r>
            <a:r>
              <a:rPr lang="en-US" sz="1800" dirty="0" err="1">
                <a:latin typeface="Montserrat Regular"/>
              </a:rPr>
              <a:t>Aberdeenshire</a:t>
            </a:r>
            <a:r>
              <a:rPr lang="en-US" sz="1800" dirty="0">
                <a:latin typeface="Montserrat Regular"/>
              </a:rPr>
              <a:t>), the North of England, Midlands, South East England or London</a:t>
            </a:r>
          </a:p>
          <a:p>
            <a:pPr lvl="1"/>
            <a:r>
              <a:rPr lang="en-US" sz="1800" dirty="0">
                <a:latin typeface="Montserrat Regular"/>
              </a:rPr>
              <a:t>Be aged between 18 and 79</a:t>
            </a:r>
          </a:p>
          <a:p>
            <a:pPr lvl="1"/>
            <a:r>
              <a:rPr lang="en-US" sz="1800" dirty="0">
                <a:latin typeface="Montserrat Regular"/>
              </a:rPr>
              <a:t>Be open to, or haven taken, a domestic holiday in Great Britain during the past year  </a:t>
            </a:r>
          </a:p>
          <a:p>
            <a:r>
              <a:rPr lang="en-US" sz="2200" dirty="0">
                <a:latin typeface="Montserrat Regular"/>
              </a:rPr>
              <a:t>To limit survey length the sample was split, with a respondent only answering ’words and phrases’ questions about Aberdeen and a competitor city, or Aberdeenshire and a competitor rural destination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34" y="330247"/>
            <a:ext cx="2222839" cy="4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339478"/>
            <a:ext cx="8511914" cy="918801"/>
          </a:xfrm>
        </p:spPr>
        <p:txBody>
          <a:bodyPr/>
          <a:lstStyle/>
          <a:p>
            <a:pPr algn="l"/>
            <a:r>
              <a:rPr lang="en-US" sz="2400" b="1" dirty="0">
                <a:latin typeface="Montserrat Bold"/>
              </a:rPr>
              <a:t>Deciding what to do in the destination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A0E1CF-9789-B8A3-F70A-7BE732881E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931666" y="1323939"/>
            <a:ext cx="6466176" cy="45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2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323052"/>
            <a:ext cx="8511914" cy="918801"/>
          </a:xfrm>
        </p:spPr>
        <p:txBody>
          <a:bodyPr/>
          <a:lstStyle/>
          <a:p>
            <a:pPr algn="l"/>
            <a:r>
              <a:rPr lang="en-US" sz="2400" b="1" dirty="0">
                <a:latin typeface="Montserrat Bold"/>
              </a:rPr>
              <a:t>Deciding what to do in the destination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2688E8-1AE4-5537-D09F-510BDF9B2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90" y="803235"/>
            <a:ext cx="8593331" cy="56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28514"/>
            <a:ext cx="8511914" cy="918801"/>
          </a:xfrm>
        </p:spPr>
        <p:txBody>
          <a:bodyPr/>
          <a:lstStyle/>
          <a:p>
            <a:pPr algn="l"/>
            <a:r>
              <a:rPr lang="en-US" sz="2400" b="1" dirty="0">
                <a:latin typeface="Montserrat Bold"/>
              </a:rPr>
              <a:t>‘Other – please state’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AC12E5-7BCE-613B-396A-B6D4D27A0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546"/>
          <a:stretch/>
        </p:blipFill>
        <p:spPr>
          <a:xfrm>
            <a:off x="755612" y="687915"/>
            <a:ext cx="5333088" cy="597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3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29969"/>
            <a:ext cx="8511914" cy="918801"/>
          </a:xfrm>
        </p:spPr>
        <p:txBody>
          <a:bodyPr/>
          <a:lstStyle/>
          <a:p>
            <a:pPr algn="l"/>
            <a:r>
              <a:rPr lang="en-US" sz="2800" b="1" dirty="0">
                <a:latin typeface="Montserrat Bold"/>
              </a:rPr>
              <a:t>Number of holidays in past year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7321C2-F33C-BCFD-650C-B51A6584E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16" y="870882"/>
            <a:ext cx="8590355" cy="56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29969"/>
            <a:ext cx="8511914" cy="918801"/>
          </a:xfrm>
        </p:spPr>
        <p:txBody>
          <a:bodyPr/>
          <a:lstStyle/>
          <a:p>
            <a:pPr algn="l"/>
            <a:r>
              <a:rPr lang="en-US" sz="2800" b="1" dirty="0">
                <a:latin typeface="Montserrat Bold"/>
              </a:rPr>
              <a:t>Agree / disagree statements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76AD29-4CAC-3383-0CE2-ED7C572417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902"/>
          <a:stretch/>
        </p:blipFill>
        <p:spPr>
          <a:xfrm>
            <a:off x="269431" y="1148770"/>
            <a:ext cx="8511913" cy="41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29969"/>
            <a:ext cx="8511914" cy="918801"/>
          </a:xfrm>
        </p:spPr>
        <p:txBody>
          <a:bodyPr/>
          <a:lstStyle/>
          <a:p>
            <a:pPr algn="l"/>
            <a:r>
              <a:rPr lang="en-US" sz="2800" b="1" dirty="0">
                <a:latin typeface="Montserrat Bold"/>
              </a:rPr>
              <a:t>Agree / disagree statements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5EC863-ACBD-A5C9-1F1F-BDC43DF1A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19" y="788107"/>
            <a:ext cx="8700402" cy="567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29969"/>
            <a:ext cx="8511914" cy="918801"/>
          </a:xfrm>
        </p:spPr>
        <p:txBody>
          <a:bodyPr/>
          <a:lstStyle/>
          <a:p>
            <a:pPr algn="l"/>
            <a:r>
              <a:rPr lang="en-US" sz="2000" b="1" dirty="0">
                <a:latin typeface="Montserrat Bold"/>
              </a:rPr>
              <a:t>Modes of transport likely to use at destination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75EDE9-5D3B-90CE-F550-00C3AACA4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80" y="831943"/>
            <a:ext cx="8608069" cy="56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29969"/>
            <a:ext cx="8511914" cy="918801"/>
          </a:xfrm>
        </p:spPr>
        <p:txBody>
          <a:bodyPr/>
          <a:lstStyle/>
          <a:p>
            <a:pPr algn="l"/>
            <a:r>
              <a:rPr lang="en-US" sz="2600" b="1" dirty="0">
                <a:latin typeface="Montserrat Bold"/>
              </a:rPr>
              <a:t>Journey time tolerances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F2F16D-B723-89AC-5F05-A97D60B95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18" y="803458"/>
            <a:ext cx="8685272" cy="56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29969"/>
            <a:ext cx="8511914" cy="918801"/>
          </a:xfrm>
        </p:spPr>
        <p:txBody>
          <a:bodyPr/>
          <a:lstStyle/>
          <a:p>
            <a:pPr algn="l"/>
            <a:r>
              <a:rPr lang="en-US" sz="2600" b="1" dirty="0">
                <a:latin typeface="Montserrat Bold"/>
              </a:rPr>
              <a:t>Destination disposition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4B43CF-6E54-F4AE-AA87-FBDA5E328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140" y="763777"/>
            <a:ext cx="1910220" cy="2486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E84CBB-ED48-4563-A752-E4276EEAFD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6" t="69061" r="13401"/>
          <a:stretch/>
        </p:blipFill>
        <p:spPr>
          <a:xfrm>
            <a:off x="206120" y="3290745"/>
            <a:ext cx="8660430" cy="23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29969"/>
            <a:ext cx="8511914" cy="918801"/>
          </a:xfrm>
        </p:spPr>
        <p:txBody>
          <a:bodyPr/>
          <a:lstStyle/>
          <a:p>
            <a:pPr algn="l"/>
            <a:r>
              <a:rPr lang="en-US" sz="2600" b="1" dirty="0">
                <a:latin typeface="Montserrat Bold"/>
              </a:rPr>
              <a:t>Destination disposition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E46802-B378-6846-9774-0C3D5AE05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69" y="788107"/>
            <a:ext cx="8641676" cy="56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62593"/>
            <a:ext cx="7886700" cy="850644"/>
          </a:xfrm>
        </p:spPr>
        <p:txBody>
          <a:bodyPr/>
          <a:lstStyle/>
          <a:p>
            <a:pPr algn="l"/>
            <a:r>
              <a:rPr lang="en-US" sz="2600" b="1" dirty="0">
                <a:latin typeface="Montserrat Bold"/>
              </a:rPr>
              <a:t>Respondent profile: where resident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08ED1B-AE04-AD1D-4477-96446A11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41" y="930826"/>
            <a:ext cx="8656699" cy="56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4206" y="275426"/>
            <a:ext cx="7886700" cy="812361"/>
          </a:xfrm>
        </p:spPr>
        <p:txBody>
          <a:bodyPr/>
          <a:lstStyle/>
          <a:p>
            <a:pPr algn="l"/>
            <a:r>
              <a:rPr lang="en-US" sz="2800" b="1" dirty="0">
                <a:latin typeface="Montserrat Bold"/>
              </a:rPr>
              <a:t>Words and phrases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9178" y="1220007"/>
            <a:ext cx="8575249" cy="5126039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Montserrat Regular"/>
              </a:rPr>
              <a:t>Early in the survey respondents were asked to pick up to 3 words or phrases that would describe their ideal holiday or short-break destination</a:t>
            </a:r>
          </a:p>
          <a:p>
            <a:pPr lvl="0"/>
            <a:r>
              <a:rPr lang="en-US" sz="2400" dirty="0">
                <a:latin typeface="Montserrat Regular"/>
              </a:rPr>
              <a:t>Later respondents were asked to pick up to 3 words / phrases from the same predefined list that they felt </a:t>
            </a:r>
            <a:r>
              <a:rPr lang="en-US" sz="2400" b="1" dirty="0">
                <a:solidFill>
                  <a:srgbClr val="008000"/>
                </a:solidFill>
                <a:latin typeface="Montserrat Regular"/>
              </a:rPr>
              <a:t>most</a:t>
            </a:r>
            <a:r>
              <a:rPr lang="en-US" sz="2400" dirty="0">
                <a:latin typeface="Montserrat Regular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Montserrat Regular"/>
              </a:rPr>
              <a:t>least</a:t>
            </a:r>
            <a:r>
              <a:rPr lang="en-US" sz="2400" dirty="0">
                <a:latin typeface="Montserrat Regular"/>
              </a:rPr>
              <a:t> describe Aberdeen and another city OR Aberdeenshire and another rural destination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76" y="304905"/>
            <a:ext cx="2222839" cy="4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77291"/>
            <a:ext cx="8511914" cy="918801"/>
          </a:xfrm>
        </p:spPr>
        <p:txBody>
          <a:bodyPr/>
          <a:lstStyle/>
          <a:p>
            <a:pPr algn="l"/>
            <a:r>
              <a:rPr lang="en-US" sz="2400" b="1" dirty="0">
                <a:latin typeface="Montserrat Bold"/>
              </a:rPr>
              <a:t>Destination sets</a:t>
            </a:r>
            <a:r>
              <a:rPr lang="en-US" sz="2800" b="1" dirty="0">
                <a:latin typeface="Montserrat Bold"/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D8730-CF7B-78BA-95CB-3A600B2E3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064" y="1757620"/>
            <a:ext cx="5937871" cy="29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77291"/>
            <a:ext cx="8511914" cy="918801"/>
          </a:xfrm>
        </p:spPr>
        <p:txBody>
          <a:bodyPr/>
          <a:lstStyle/>
          <a:p>
            <a:pPr algn="l"/>
            <a:r>
              <a:rPr lang="en-US" sz="2800" b="1" dirty="0">
                <a:latin typeface="Montserrat Bold"/>
              </a:rPr>
              <a:t>Words / phrases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66A61A-120F-B14B-3602-6F934CE05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190" y="1115031"/>
            <a:ext cx="6619817" cy="443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77291"/>
            <a:ext cx="8511914" cy="918801"/>
          </a:xfrm>
        </p:spPr>
        <p:txBody>
          <a:bodyPr/>
          <a:lstStyle/>
          <a:p>
            <a:pPr algn="l"/>
            <a:r>
              <a:rPr lang="en-US" sz="2300" b="1" dirty="0">
                <a:latin typeface="Montserrat Bold"/>
              </a:rPr>
              <a:t>‘Ideal’ holiday or short-break destination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01FAA5-811F-30C3-CC0B-E7600CAAF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22" y="814471"/>
            <a:ext cx="8609671" cy="56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6886" y="119005"/>
            <a:ext cx="8511914" cy="918801"/>
          </a:xfrm>
        </p:spPr>
        <p:txBody>
          <a:bodyPr/>
          <a:lstStyle/>
          <a:p>
            <a:pPr algn="l"/>
            <a:r>
              <a:rPr lang="en-US" sz="2400" b="1" dirty="0">
                <a:latin typeface="Montserrat Bold"/>
              </a:rPr>
              <a:t>Words / phrases for Aberdeen City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CCFAFB-6960-B33A-4F8E-8C6BA7C9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00" y="751453"/>
            <a:ext cx="8551447" cy="55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2592" y="173760"/>
            <a:ext cx="8511914" cy="918801"/>
          </a:xfrm>
        </p:spPr>
        <p:txBody>
          <a:bodyPr/>
          <a:lstStyle/>
          <a:p>
            <a:pPr algn="l"/>
            <a:r>
              <a:rPr lang="en-US" sz="2400" b="1" dirty="0">
                <a:latin typeface="Montserrat Bold"/>
              </a:rPr>
              <a:t>Words / phrases for </a:t>
            </a:r>
            <a:r>
              <a:rPr lang="en-US" sz="2400" b="1" dirty="0" err="1">
                <a:latin typeface="Montserrat Bold"/>
              </a:rPr>
              <a:t>Aberdeenshire</a:t>
            </a:r>
            <a:endParaRPr lang="en-US" sz="2400" b="1" dirty="0">
              <a:latin typeface="Montserrat Bold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474E18-EAC8-FB03-B54F-4ED5F75AA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63" y="853183"/>
            <a:ext cx="8634252" cy="56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C0A535-7261-98AF-049B-BC4BF944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36" y="751637"/>
            <a:ext cx="8667675" cy="565703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2592" y="173760"/>
            <a:ext cx="8511914" cy="918801"/>
          </a:xfrm>
        </p:spPr>
        <p:txBody>
          <a:bodyPr/>
          <a:lstStyle/>
          <a:p>
            <a:pPr algn="l"/>
            <a:r>
              <a:rPr lang="en-US" sz="2000" b="1" dirty="0">
                <a:latin typeface="Montserrat Bold"/>
              </a:rPr>
              <a:t>How does the region perform against “ideal”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160467-29D3-3F4D-F1D6-F47B5F25FA01}"/>
              </a:ext>
            </a:extLst>
          </p:cNvPr>
          <p:cNvSpPr/>
          <p:nvPr/>
        </p:nvSpPr>
        <p:spPr>
          <a:xfrm>
            <a:off x="705699" y="687915"/>
            <a:ext cx="8328208" cy="5319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40791-2019-0D4B-BD7B-49A13015A004}"/>
              </a:ext>
            </a:extLst>
          </p:cNvPr>
          <p:cNvSpPr txBox="1"/>
          <p:nvPr/>
        </p:nvSpPr>
        <p:spPr>
          <a:xfrm>
            <a:off x="5544220" y="991068"/>
            <a:ext cx="3170285" cy="1077218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They want it and think you’ve got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24620-4A45-C9E5-B5C0-628EDE9F4718}"/>
              </a:ext>
            </a:extLst>
          </p:cNvPr>
          <p:cNvSpPr txBox="1"/>
          <p:nvPr/>
        </p:nvSpPr>
        <p:spPr>
          <a:xfrm>
            <a:off x="5544221" y="4434717"/>
            <a:ext cx="3170285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They want it but don’t think you’ve got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FB44A-CC32-73F8-E87A-82716C8DD606}"/>
              </a:ext>
            </a:extLst>
          </p:cNvPr>
          <p:cNvSpPr txBox="1"/>
          <p:nvPr/>
        </p:nvSpPr>
        <p:spPr>
          <a:xfrm>
            <a:off x="947817" y="4437653"/>
            <a:ext cx="3170285" cy="15696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They don’t want it and don’t think you’ve not got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6BC232-B42F-37BB-156D-04EF50601C34}"/>
              </a:ext>
            </a:extLst>
          </p:cNvPr>
          <p:cNvSpPr txBox="1"/>
          <p:nvPr/>
        </p:nvSpPr>
        <p:spPr>
          <a:xfrm>
            <a:off x="834366" y="995997"/>
            <a:ext cx="3624183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They don’t want it but think you’ve got it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0E1CC1-8B02-4BF9-1A86-3E960BA63635}"/>
              </a:ext>
            </a:extLst>
          </p:cNvPr>
          <p:cNvGrpSpPr/>
          <p:nvPr/>
        </p:nvGrpSpPr>
        <p:grpSpPr>
          <a:xfrm>
            <a:off x="672560" y="815645"/>
            <a:ext cx="7957625" cy="5226710"/>
            <a:chOff x="672560" y="815645"/>
            <a:chExt cx="7957625" cy="522671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EE0E6C8-FE0B-9F77-26DD-4B89607A324C}"/>
                </a:ext>
              </a:extLst>
            </p:cNvPr>
            <p:cNvCxnSpPr/>
            <p:nvPr/>
          </p:nvCxnSpPr>
          <p:spPr>
            <a:xfrm flipV="1">
              <a:off x="672560" y="815645"/>
              <a:ext cx="7957625" cy="5226710"/>
            </a:xfrm>
            <a:prstGeom prst="line">
              <a:avLst/>
            </a:prstGeom>
            <a:ln>
              <a:solidFill>
                <a:srgbClr val="7030A0"/>
              </a:solidFill>
            </a:ln>
            <a:effectLst>
              <a:outerShdw blurRad="40000"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D0DB7C-B156-D76B-C570-3A759B0EEC0F}"/>
                </a:ext>
              </a:extLst>
            </p:cNvPr>
            <p:cNvSpPr txBox="1"/>
            <p:nvPr/>
          </p:nvSpPr>
          <p:spPr>
            <a:xfrm rot="-2040000">
              <a:off x="3528665" y="2947852"/>
              <a:ext cx="2877176" cy="707886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Ideally words and phrases align with the 45</a:t>
              </a:r>
              <a:r>
                <a:rPr lang="en-GB" sz="2000" b="1" baseline="30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o</a:t>
              </a:r>
              <a:r>
                <a:rPr lang="en-GB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diagonal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3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785411-F8F8-9E70-90A0-59CEFCF32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00" y="821496"/>
            <a:ext cx="8567199" cy="5591461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2592" y="173760"/>
            <a:ext cx="8511914" cy="918801"/>
          </a:xfrm>
        </p:spPr>
        <p:txBody>
          <a:bodyPr/>
          <a:lstStyle/>
          <a:p>
            <a:pPr algn="l"/>
            <a:r>
              <a:rPr lang="en-US" sz="2000" b="1" dirty="0">
                <a:latin typeface="Montserrat Bold"/>
              </a:rPr>
              <a:t>How does the City perform against “ideal”?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FA52E8-3841-947B-0203-7526FA3E2BFC}"/>
              </a:ext>
            </a:extLst>
          </p:cNvPr>
          <p:cNvCxnSpPr>
            <a:cxnSpLocks/>
          </p:cNvCxnSpPr>
          <p:nvPr/>
        </p:nvCxnSpPr>
        <p:spPr>
          <a:xfrm flipV="1">
            <a:off x="399177" y="863129"/>
            <a:ext cx="8401137" cy="5050356"/>
          </a:xfrm>
          <a:prstGeom prst="line">
            <a:avLst/>
          </a:prstGeom>
          <a:ln>
            <a:solidFill>
              <a:srgbClr val="7030A0"/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F33B1E-CE55-1C56-B4D4-2E48E37E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7" y="787973"/>
            <a:ext cx="8618562" cy="5624984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2592" y="173760"/>
            <a:ext cx="8511914" cy="918801"/>
          </a:xfrm>
        </p:spPr>
        <p:txBody>
          <a:bodyPr/>
          <a:lstStyle/>
          <a:p>
            <a:pPr algn="l"/>
            <a:r>
              <a:rPr lang="en-US" sz="2000" b="1" dirty="0">
                <a:latin typeface="Montserrat Bold"/>
              </a:rPr>
              <a:t>How does the Shire perform against “ideal”?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FA52E8-3841-947B-0203-7526FA3E2BFC}"/>
              </a:ext>
            </a:extLst>
          </p:cNvPr>
          <p:cNvCxnSpPr>
            <a:cxnSpLocks/>
          </p:cNvCxnSpPr>
          <p:nvPr/>
        </p:nvCxnSpPr>
        <p:spPr>
          <a:xfrm flipV="1">
            <a:off x="246377" y="1092561"/>
            <a:ext cx="8651245" cy="5021256"/>
          </a:xfrm>
          <a:prstGeom prst="line">
            <a:avLst/>
          </a:prstGeom>
          <a:ln>
            <a:solidFill>
              <a:srgbClr val="7030A0"/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2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F8163-CACF-5E91-863C-911A0F746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20" y="756225"/>
            <a:ext cx="8740997" cy="586906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6165" y="151858"/>
            <a:ext cx="8511914" cy="918801"/>
          </a:xfrm>
        </p:spPr>
        <p:txBody>
          <a:bodyPr/>
          <a:lstStyle/>
          <a:p>
            <a:pPr algn="l"/>
            <a:r>
              <a:rPr lang="en-US" sz="2400" b="1" dirty="0">
                <a:latin typeface="Montserrat Bold"/>
              </a:rPr>
              <a:t>Competitive strengths/weaknesses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992540-6271-4784-B0A6-CDDA05DFAFDF}"/>
              </a:ext>
            </a:extLst>
          </p:cNvPr>
          <p:cNvSpPr/>
          <p:nvPr/>
        </p:nvSpPr>
        <p:spPr>
          <a:xfrm>
            <a:off x="76103" y="4440589"/>
            <a:ext cx="8991793" cy="226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8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79629"/>
            <a:ext cx="7886700" cy="850644"/>
          </a:xfrm>
        </p:spPr>
        <p:txBody>
          <a:bodyPr/>
          <a:lstStyle/>
          <a:p>
            <a:pPr algn="l"/>
            <a:r>
              <a:rPr lang="en-US" sz="2400" b="1" dirty="0">
                <a:latin typeface="Montserrat Bold"/>
              </a:rPr>
              <a:t>Respondent profile: where in Scotland  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C00E8F-A362-7E94-CF0D-3A2878367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43" y="844885"/>
            <a:ext cx="8680523" cy="566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039AC-33CE-D310-52D7-E13AD8785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71" y="774608"/>
            <a:ext cx="8591299" cy="5768554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6165" y="151858"/>
            <a:ext cx="8511914" cy="918801"/>
          </a:xfrm>
        </p:spPr>
        <p:txBody>
          <a:bodyPr/>
          <a:lstStyle/>
          <a:p>
            <a:pPr algn="l"/>
            <a:r>
              <a:rPr lang="en-US" sz="2400" b="1" dirty="0">
                <a:latin typeface="Montserrat Bold"/>
              </a:rPr>
              <a:t>Competitive strengths/weaknesses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A83D02-7285-4878-9D2D-2841DB1B2C73}"/>
              </a:ext>
            </a:extLst>
          </p:cNvPr>
          <p:cNvSpPr/>
          <p:nvPr/>
        </p:nvSpPr>
        <p:spPr>
          <a:xfrm>
            <a:off x="0" y="739185"/>
            <a:ext cx="9067896" cy="3641174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5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F822B7F-954F-F574-ED36-19ABADB2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F6B3CC-26A4-5E01-0546-A519EF3FC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849" y="188392"/>
            <a:ext cx="4702014" cy="644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9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75F429E-D0A4-FCBF-D6E3-AADFBD5B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821F8-F69B-2DEC-AC0F-DE2F9FC9C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91" y="208681"/>
            <a:ext cx="4787871" cy="643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3485" y="268298"/>
            <a:ext cx="7886700" cy="1313090"/>
          </a:xfrm>
        </p:spPr>
        <p:txBody>
          <a:bodyPr/>
          <a:lstStyle/>
          <a:p>
            <a:pPr algn="l"/>
            <a:r>
              <a:rPr lang="en-US" sz="2800" b="1" dirty="0">
                <a:latin typeface="Montserrat Bold"/>
              </a:rPr>
              <a:t>Points to ponder (1)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9179" y="1084305"/>
            <a:ext cx="8431336" cy="5568366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Montserrat Regular"/>
              </a:rPr>
              <a:t>Results largely mirror those from a year ago</a:t>
            </a:r>
          </a:p>
          <a:p>
            <a:pPr lvl="0"/>
            <a:r>
              <a:rPr lang="en-US" sz="2400" dirty="0">
                <a:latin typeface="Montserrat Regular"/>
              </a:rPr>
              <a:t>The types of holiday respondents tended to </a:t>
            </a:r>
            <a:r>
              <a:rPr lang="en-US" sz="2400" dirty="0" err="1">
                <a:latin typeface="Montserrat Regular"/>
              </a:rPr>
              <a:t>favour</a:t>
            </a:r>
            <a:r>
              <a:rPr lang="en-US" sz="2400" dirty="0">
                <a:latin typeface="Montserrat Regular"/>
              </a:rPr>
              <a:t> included city breaks, holidays to enjoy the landscape, to enjoy local food and drink and beach holidays</a:t>
            </a:r>
          </a:p>
          <a:p>
            <a:pPr lvl="0"/>
            <a:r>
              <a:rPr lang="en-GB" sz="2400" dirty="0">
                <a:latin typeface="Montserrat Regular"/>
              </a:rPr>
              <a:t>Sightseeing, relaxing and enjoying local food and drink are popular holiday activities, while only a minority indulge in water-sports, cycling or golf</a:t>
            </a:r>
          </a:p>
          <a:p>
            <a:pPr lvl="0"/>
            <a:r>
              <a:rPr lang="en-GB" sz="2400" dirty="0">
                <a:latin typeface="Montserrat Regular"/>
              </a:rPr>
              <a:t>Talking to friends and family, websites and past personal experience play a key role in influencing destination choice, while only a small minority say they are influenced by ‘influencers or travel bloggers’</a:t>
            </a:r>
          </a:p>
          <a:p>
            <a:pPr lvl="0"/>
            <a:endParaRPr lang="en-GB" sz="2400" dirty="0">
              <a:latin typeface="Montserrat Regular"/>
            </a:endParaRPr>
          </a:p>
          <a:p>
            <a:pPr lvl="0"/>
            <a:endParaRPr lang="en-US" sz="2400" dirty="0">
              <a:latin typeface="Montserrat Regular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78" y="310866"/>
            <a:ext cx="2222839" cy="4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3485" y="268298"/>
            <a:ext cx="7886700" cy="1313090"/>
          </a:xfrm>
        </p:spPr>
        <p:txBody>
          <a:bodyPr/>
          <a:lstStyle/>
          <a:p>
            <a:pPr algn="l"/>
            <a:r>
              <a:rPr lang="en-US" sz="2800" b="1" dirty="0">
                <a:latin typeface="Montserrat Bold"/>
              </a:rPr>
              <a:t>Points to ponder (2)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9179" y="1084305"/>
            <a:ext cx="8431336" cy="5568366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latin typeface="Montserrat Regular"/>
              </a:rPr>
              <a:t>Recommendations from friends and family, local events/what’s on guides and TICs are the most common sources used for deciding what to do once at a destination</a:t>
            </a:r>
          </a:p>
          <a:p>
            <a:pPr lvl="0"/>
            <a:r>
              <a:rPr lang="en-GB" sz="2400" dirty="0">
                <a:latin typeface="Montserrat Regular"/>
              </a:rPr>
              <a:t>76% had taken at least one domestic short-break in the past year, 56% a longer domestic holiday, 53% a European holiday and 25% a long-haul holiday</a:t>
            </a:r>
          </a:p>
          <a:p>
            <a:pPr lvl="0"/>
            <a:r>
              <a:rPr lang="en-GB" sz="2400" dirty="0">
                <a:latin typeface="Montserrat Regular"/>
              </a:rPr>
              <a:t>Most are happy to return to places visited in the past, and tasting local food and drink appeals</a:t>
            </a:r>
          </a:p>
          <a:p>
            <a:pPr lvl="0"/>
            <a:r>
              <a:rPr lang="en-GB" sz="2400" dirty="0">
                <a:latin typeface="Montserrat Regular"/>
              </a:rPr>
              <a:t>Few seek out environmentally friendly holiday options and most say that they are not after holidays that are full of action and excitement</a:t>
            </a:r>
          </a:p>
          <a:p>
            <a:pPr lvl="0"/>
            <a:endParaRPr lang="en-GB" sz="2400" dirty="0">
              <a:latin typeface="Montserrat Regular"/>
            </a:endParaRPr>
          </a:p>
          <a:p>
            <a:pPr lvl="0"/>
            <a:endParaRPr lang="en-GB" sz="2400" dirty="0">
              <a:latin typeface="Montserrat Regular"/>
            </a:endParaRPr>
          </a:p>
          <a:p>
            <a:pPr lvl="0"/>
            <a:endParaRPr lang="en-US" sz="2400" dirty="0">
              <a:latin typeface="Montserrat Regular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78" y="326274"/>
            <a:ext cx="2222839" cy="4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3485" y="268298"/>
            <a:ext cx="7886700" cy="1313090"/>
          </a:xfrm>
        </p:spPr>
        <p:txBody>
          <a:bodyPr/>
          <a:lstStyle/>
          <a:p>
            <a:pPr algn="l"/>
            <a:r>
              <a:rPr lang="en-US" sz="2800" b="1" dirty="0">
                <a:latin typeface="Montserrat Bold"/>
              </a:rPr>
              <a:t>Points to ponder (3)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9179" y="1011455"/>
            <a:ext cx="8431336" cy="5482428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Montserrat Regular"/>
              </a:rPr>
              <a:t>Exploring on foot is the most common way of getting around once at the destination</a:t>
            </a:r>
          </a:p>
          <a:p>
            <a:pPr lvl="0"/>
            <a:r>
              <a:rPr lang="en-US" sz="2400" dirty="0">
                <a:latin typeface="Montserrat Regular"/>
              </a:rPr>
              <a:t>Nearly two-in-three are happy to travel up to 4 hours to reach a short-break destination, but only 5% will countenance travelling 7+ hours</a:t>
            </a:r>
          </a:p>
          <a:p>
            <a:pPr lvl="0"/>
            <a:r>
              <a:rPr lang="en-GB" sz="2400" dirty="0">
                <a:latin typeface="Montserrat Regular"/>
              </a:rPr>
              <a:t>36% indicated that they never have, nor will in the future, visit Aberdeen with the equivalent figure for the Shire being 33%</a:t>
            </a:r>
          </a:p>
          <a:p>
            <a:pPr lvl="0"/>
            <a:r>
              <a:rPr lang="en-GB" sz="2400" dirty="0">
                <a:latin typeface="Montserrat Regular"/>
              </a:rPr>
              <a:t>Encouragingly 29% (City) and 33% (Shire) say that while they have not visited in the past they would like to</a:t>
            </a:r>
          </a:p>
          <a:p>
            <a:pPr lvl="0"/>
            <a:endParaRPr lang="en-US" sz="2400" dirty="0">
              <a:latin typeface="Montserrat Regular"/>
            </a:endParaRPr>
          </a:p>
          <a:p>
            <a:pPr lvl="0"/>
            <a:endParaRPr lang="en-GB" sz="2400" dirty="0">
              <a:latin typeface="Montserrat Regular"/>
            </a:endParaRPr>
          </a:p>
          <a:p>
            <a:pPr lvl="0"/>
            <a:endParaRPr lang="en-GB" sz="2400" dirty="0">
              <a:latin typeface="Montserrat Regular"/>
            </a:endParaRPr>
          </a:p>
          <a:p>
            <a:pPr lvl="0"/>
            <a:endParaRPr lang="en-US" sz="2400" dirty="0">
              <a:latin typeface="Montserrat Regular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78" y="304373"/>
            <a:ext cx="2222839" cy="4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3485" y="268298"/>
            <a:ext cx="7886700" cy="1313090"/>
          </a:xfrm>
        </p:spPr>
        <p:txBody>
          <a:bodyPr/>
          <a:lstStyle/>
          <a:p>
            <a:pPr algn="l"/>
            <a:r>
              <a:rPr lang="en-US" sz="2800" b="1" dirty="0">
                <a:latin typeface="Montserrat Bold"/>
              </a:rPr>
              <a:t>Points to ponder (4)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9178" y="942960"/>
            <a:ext cx="8582951" cy="552800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Montserrat Regular"/>
              </a:rPr>
              <a:t>An ‘ideal’ holiday destination would meet both emotional and functional needs; being relaxing, offering value for money, quality accommodation and somewhere rich in culture and heritage</a:t>
            </a:r>
          </a:p>
          <a:p>
            <a:pPr lvl="0"/>
            <a:r>
              <a:rPr lang="en-US" sz="2400" dirty="0">
                <a:latin typeface="Montserrat Regular"/>
              </a:rPr>
              <a:t>The City performs strongly for ‘Traditional’ and ‘Rich in culture and heritage’ while the Shire scores highly for ‘Beautiful’</a:t>
            </a:r>
          </a:p>
          <a:p>
            <a:pPr lvl="0"/>
            <a:r>
              <a:rPr lang="en-US" sz="2400" dirty="0">
                <a:latin typeface="Montserrat Regular"/>
              </a:rPr>
              <a:t>Many think that ‘Easy to get to’, and ‘For all seasons’ are phrases they least associate with the destination</a:t>
            </a:r>
          </a:p>
          <a:p>
            <a:pPr lvl="0"/>
            <a:r>
              <a:rPr lang="en-GB" sz="2400" dirty="0">
                <a:latin typeface="Montserrat Regular"/>
              </a:rPr>
              <a:t>Although City and Shire perform at least as well as competitors for ‘Traditional’ this is not a key driver</a:t>
            </a:r>
          </a:p>
          <a:p>
            <a:pPr lvl="0"/>
            <a:r>
              <a:rPr lang="en-GB" sz="2400" dirty="0">
                <a:latin typeface="Montserrat Regular"/>
              </a:rPr>
              <a:t>The destination is perceived as offering walks, heritage, golf and the chance to enjoy local food and drink</a:t>
            </a:r>
            <a:endParaRPr lang="en-US" sz="2400" dirty="0">
              <a:latin typeface="Montserrat Regular"/>
            </a:endParaRPr>
          </a:p>
          <a:p>
            <a:pPr lvl="0"/>
            <a:endParaRPr lang="en-US" sz="2400" dirty="0">
              <a:latin typeface="Montserrat Regular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78" y="387037"/>
            <a:ext cx="2222839" cy="4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8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5157" y="515519"/>
            <a:ext cx="7886700" cy="812361"/>
          </a:xfrm>
        </p:spPr>
        <p:txBody>
          <a:bodyPr/>
          <a:lstStyle/>
          <a:p>
            <a:pPr algn="l"/>
            <a:r>
              <a:rPr lang="en-US" sz="2800" b="1" dirty="0">
                <a:latin typeface="Montserrat Bold"/>
              </a:rPr>
              <a:t>About the analysis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9179" y="1581387"/>
            <a:ext cx="8431336" cy="4721759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Montserrat Regular"/>
              </a:rPr>
              <a:t>These slides have been created on behalf of </a:t>
            </a:r>
            <a:r>
              <a:rPr lang="en-US" sz="2400" dirty="0" err="1">
                <a:latin typeface="Montserrat Regular"/>
              </a:rPr>
              <a:t>VisitAberdeenshire</a:t>
            </a:r>
            <a:r>
              <a:rPr lang="en-US" sz="2400" dirty="0">
                <a:latin typeface="Montserrat Regular"/>
              </a:rPr>
              <a:t> by Scattered Clouds who undertook the survey analysis in October 2023</a:t>
            </a:r>
          </a:p>
          <a:p>
            <a:pPr lvl="0"/>
            <a:endParaRPr lang="en-US" sz="2400" dirty="0">
              <a:latin typeface="Montserrat Regular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76" y="453227"/>
            <a:ext cx="2222839" cy="4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62593"/>
            <a:ext cx="7886700" cy="850644"/>
          </a:xfrm>
        </p:spPr>
        <p:txBody>
          <a:bodyPr/>
          <a:lstStyle/>
          <a:p>
            <a:pPr algn="l"/>
            <a:r>
              <a:rPr lang="en-US" sz="2800" b="1" dirty="0">
                <a:latin typeface="Montserrat Bold"/>
              </a:rPr>
              <a:t>Respondent profile: type of place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13392D-9A3B-6A4B-5258-A497C3F6A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2" y="805665"/>
            <a:ext cx="8601931" cy="56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85745"/>
            <a:ext cx="7886700" cy="839648"/>
          </a:xfrm>
        </p:spPr>
        <p:txBody>
          <a:bodyPr/>
          <a:lstStyle/>
          <a:p>
            <a:pPr algn="l"/>
            <a:r>
              <a:rPr lang="en-US" sz="2600" b="1" dirty="0">
                <a:latin typeface="Montserrat Bold"/>
              </a:rPr>
              <a:t>Respondent profile: demographics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759522-9C08-D62B-E2C6-D42AB6EE6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94" y="958158"/>
            <a:ext cx="8620156" cy="5626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A33B5F-A665-2DA1-B8BC-2ACFFC67D5BB}"/>
              </a:ext>
            </a:extLst>
          </p:cNvPr>
          <p:cNvSpPr txBox="1"/>
          <p:nvPr/>
        </p:nvSpPr>
        <p:spPr>
          <a:xfrm>
            <a:off x="6773131" y="1461945"/>
            <a:ext cx="1746668" cy="83099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Narrow" panose="020B0606020202030204" pitchFamily="34" charset="0"/>
              </a:rPr>
              <a:t>53% female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47% male</a:t>
            </a:r>
          </a:p>
        </p:txBody>
      </p:sp>
    </p:spTree>
    <p:extLst>
      <p:ext uri="{BB962C8B-B14F-4D97-AF65-F5344CB8AC3E}">
        <p14:creationId xmlns:p14="http://schemas.microsoft.com/office/powerpoint/2010/main" val="25476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73818"/>
            <a:ext cx="8420614" cy="839648"/>
          </a:xfrm>
        </p:spPr>
        <p:txBody>
          <a:bodyPr/>
          <a:lstStyle/>
          <a:p>
            <a:pPr algn="l"/>
            <a:r>
              <a:rPr lang="en-US" sz="2100" b="1" dirty="0">
                <a:latin typeface="Montserrat Bold"/>
              </a:rPr>
              <a:t>Respondent profile: household composition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E9F476-3C06-AF31-6034-61376615F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68" y="754808"/>
            <a:ext cx="8625582" cy="56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68091"/>
            <a:ext cx="8420614" cy="839648"/>
          </a:xfrm>
        </p:spPr>
        <p:txBody>
          <a:bodyPr/>
          <a:lstStyle/>
          <a:p>
            <a:pPr algn="l"/>
            <a:r>
              <a:rPr lang="en-US" sz="2300" b="1" dirty="0">
                <a:latin typeface="Montserrat Bold"/>
              </a:rPr>
              <a:t>Respondent profile: employment status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C65A9C-514E-2BA5-7F92-3148A58EE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8" y="798551"/>
            <a:ext cx="8659233" cy="56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988" y="268091"/>
            <a:ext cx="8420614" cy="839648"/>
          </a:xfrm>
        </p:spPr>
        <p:txBody>
          <a:bodyPr/>
          <a:lstStyle/>
          <a:p>
            <a:pPr algn="l"/>
            <a:r>
              <a:rPr lang="en-US" sz="2000" b="1" dirty="0">
                <a:latin typeface="Montserrat Bold"/>
              </a:rPr>
              <a:t>Respondent profile: annual household income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15396D-12D7-4C40-A1BD-428065FA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Visit-ABDN-logo.png">
            <a:extLst>
              <a:ext uri="{FF2B5EF4-FFF2-40B4-BE49-F238E27FC236}">
                <a16:creationId xmlns:a16="http://schemas.microsoft.com/office/drawing/2014/main" id="{E97ACB2B-F416-4349-ADC9-EFAC68B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1" y="273818"/>
            <a:ext cx="2222839" cy="41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DF2E41-5CC8-7D1A-111D-5623D1C97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54" y="854170"/>
            <a:ext cx="8668145" cy="56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FDD22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63CA0F4BEDB44C832AD8F483394FAB" ma:contentTypeVersion="11" ma:contentTypeDescription="Create a new document." ma:contentTypeScope="" ma:versionID="62daf599992bd056f65980377c799785">
  <xsd:schema xmlns:xsd="http://www.w3.org/2001/XMLSchema" xmlns:xs="http://www.w3.org/2001/XMLSchema" xmlns:p="http://schemas.microsoft.com/office/2006/metadata/properties" xmlns:ns2="7f5a32cd-61cf-452b-9ed8-7783262c1b73" xmlns:ns3="2c020701-6253-4513-ae61-623c3ceec8ec" targetNamespace="http://schemas.microsoft.com/office/2006/metadata/properties" ma:root="true" ma:fieldsID="330743d8ff03a1f1c477e6cb5db1aed3" ns2:_="" ns3:_="">
    <xsd:import namespace="7f5a32cd-61cf-452b-9ed8-7783262c1b73"/>
    <xsd:import namespace="2c020701-6253-4513-ae61-623c3ceec8ec"/>
    <xsd:element name="properties">
      <xsd:complexType>
        <xsd:sequence>
          <xsd:element name="documentManagement">
            <xsd:complexType>
              <xsd:all>
                <xsd:element ref="ns2:Supply_x002f_Demand" minOccurs="0"/>
                <xsd:element ref="ns2:Order0" minOccurs="0"/>
                <xsd:element ref="ns3:Sector" minOccurs="0"/>
                <xsd:element ref="ns3:Audience" minOccurs="0"/>
                <xsd:element ref="ns3:Geographical_x0020_Focu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a32cd-61cf-452b-9ed8-7783262c1b73" elementFormDefault="qualified">
    <xsd:import namespace="http://schemas.microsoft.com/office/2006/documentManagement/types"/>
    <xsd:import namespace="http://schemas.microsoft.com/office/infopath/2007/PartnerControls"/>
    <xsd:element name="Supply_x002f_Demand" ma:index="8" nillable="true" ma:displayName="Supply/Demand" ma:format="Dropdown" ma:internalName="Supply_x002f_Demand">
      <xsd:simpleType>
        <xsd:restriction base="dms:Choice">
          <xsd:enumeration value="Supply"/>
          <xsd:enumeration value="Demand"/>
        </xsd:restriction>
      </xsd:simpleType>
    </xsd:element>
    <xsd:element name="Order0" ma:index="9" nillable="true" ma:displayName="Order" ma:format="Dropdown" ma:internalName="Order0" ma:percentage="FALSE">
      <xsd:simpleType>
        <xsd:restriction base="dms:Number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20701-6253-4513-ae61-623c3ceec8ec" elementFormDefault="qualified">
    <xsd:import namespace="http://schemas.microsoft.com/office/2006/documentManagement/types"/>
    <xsd:import namespace="http://schemas.microsoft.com/office/infopath/2007/PartnerControls"/>
    <xsd:element name="Sector" ma:index="10" nillable="true" ma:displayName="Sector" ma:internalName="Secto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cessible Tourism"/>
                        <xsd:enumeration value="Accommodation"/>
                        <xsd:enumeration value="Adventure Tourism"/>
                        <xsd:enumeration value="Ancestral Tourism"/>
                        <xsd:enumeration value="Arts &amp; Culture"/>
                        <xsd:enumeration value="Business Events"/>
                        <xsd:enumeration value="Cruise"/>
                        <xsd:enumeration value="Film TV"/>
                        <xsd:enumeration value="Food and Drink"/>
                        <xsd:enumeration value="Glamping"/>
                        <xsd:enumeration value="Golf"/>
                        <xsd:enumeration value="Music Tourism"/>
                        <xsd:enumeration value="Outdoors"/>
                        <xsd:enumeration value="Retail Leisure"/>
                        <xsd:enumeration value="Visitor Attraction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Audience" ma:index="11" nillable="true" ma:displayName="Audience" ma:format="Dropdown" ma:internalName="Audience">
      <xsd:simpleType>
        <xsd:restriction base="dms:Choice">
          <xsd:enumeration value="Internal"/>
          <xsd:enumeration value="External"/>
          <xsd:enumeration value="Restricted"/>
        </xsd:restriction>
      </xsd:simpleType>
    </xsd:element>
    <xsd:element name="Geographical_x0020_Focus" ma:index="12" nillable="true" ma:displayName="Geographical Focus" ma:format="Dropdown" ma:internalName="Geographical_x0020_Focus">
      <xsd:simpleType>
        <xsd:restriction base="dms:Choice">
          <xsd:enumeration value="Aberdeenshire"/>
          <xsd:enumeration value="Scotland"/>
          <xsd:enumeration value="Domestic"/>
          <xsd:enumeration value="Inbound"/>
        </xsd:restriction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or xmlns="2c020701-6253-4513-ae61-623c3ceec8ec" xsi:nil="true"/>
    <Order0 xmlns="7f5a32cd-61cf-452b-9ed8-7783262c1b73" xsi:nil="true"/>
    <Audience xmlns="2c020701-6253-4513-ae61-623c3ceec8ec" xsi:nil="true"/>
    <Supply_x002f_Demand xmlns="7f5a32cd-61cf-452b-9ed8-7783262c1b73" xsi:nil="true"/>
    <Geographical_x0020_Focus xmlns="2c020701-6253-4513-ae61-623c3ceec8ec" xsi:nil="true"/>
    <SharedWithUsers xmlns="2c020701-6253-4513-ae61-623c3ceec8ec">
      <UserInfo>
        <DisplayName>Maryn Grieve</DisplayName>
        <AccountId>147</AccountId>
        <AccountType/>
      </UserInfo>
      <UserInfo>
        <DisplayName>Deirdre O’Donnell</DisplayName>
        <AccountId>13</AccountId>
        <AccountType/>
      </UserInfo>
      <UserInfo>
        <DisplayName>Kayleigh Mcleish</DisplayName>
        <AccountId>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507E6FB-6AD9-47F2-AEEE-D88BCA27A8AB}"/>
</file>

<file path=customXml/itemProps2.xml><?xml version="1.0" encoding="utf-8"?>
<ds:datastoreItem xmlns:ds="http://schemas.openxmlformats.org/officeDocument/2006/customXml" ds:itemID="{635807B0-7CE5-4DFD-A89D-FD3DFEBDD9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2B8488-AA2B-4D2D-9D29-25B00945DB9F}"/>
</file>

<file path=docProps/app.xml><?xml version="1.0" encoding="utf-8"?>
<Properties xmlns="http://schemas.openxmlformats.org/officeDocument/2006/extended-properties" xmlns:vt="http://schemas.openxmlformats.org/officeDocument/2006/docPropsVTypes">
  <TotalTime>3878</TotalTime>
  <Words>909</Words>
  <Application>Microsoft Office PowerPoint</Application>
  <PresentationFormat>On-screen Show (4:3)</PresentationFormat>
  <Paragraphs>84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Arial Narrow</vt:lpstr>
      <vt:lpstr>Calibri</vt:lpstr>
      <vt:lpstr>Montserrat Bold</vt:lpstr>
      <vt:lpstr>Montserrat Regular</vt:lpstr>
      <vt:lpstr>Montserrat SemiBold</vt:lpstr>
      <vt:lpstr>Custom Design</vt:lpstr>
      <vt:lpstr>1_Custom Design</vt:lpstr>
      <vt:lpstr>PowerPoint Presentation</vt:lpstr>
      <vt:lpstr>About the study </vt:lpstr>
      <vt:lpstr>Respondent profile: where resident  </vt:lpstr>
      <vt:lpstr>Respondent profile: where in Scotland    </vt:lpstr>
      <vt:lpstr>Respondent profile: type of place  </vt:lpstr>
      <vt:lpstr>Respondent profile: demographics</vt:lpstr>
      <vt:lpstr>Respondent profile: household composition</vt:lpstr>
      <vt:lpstr>Respondent profile: employment status</vt:lpstr>
      <vt:lpstr>Respondent profile: annual household income</vt:lpstr>
      <vt:lpstr>Respondent profile: marital status</vt:lpstr>
      <vt:lpstr>Preference for different types of holiday</vt:lpstr>
      <vt:lpstr>Preference for different types of holiday</vt:lpstr>
      <vt:lpstr>Undertaking holiday activities</vt:lpstr>
      <vt:lpstr>Undertaking holiday activities</vt:lpstr>
      <vt:lpstr>Information sources used to decide where to go</vt:lpstr>
      <vt:lpstr>Information sources used to decide where to go</vt:lpstr>
      <vt:lpstr>Types of website used when planning a holiday</vt:lpstr>
      <vt:lpstr>Types of website used when planning a holiday</vt:lpstr>
      <vt:lpstr>Types of website – ‘Other please state’</vt:lpstr>
      <vt:lpstr>Deciding what to do in the destination</vt:lpstr>
      <vt:lpstr>Deciding what to do in the destination</vt:lpstr>
      <vt:lpstr>‘Other – please state’</vt:lpstr>
      <vt:lpstr>Number of holidays in past year</vt:lpstr>
      <vt:lpstr>Agree / disagree statements</vt:lpstr>
      <vt:lpstr>Agree / disagree statements</vt:lpstr>
      <vt:lpstr>Modes of transport likely to use at destination</vt:lpstr>
      <vt:lpstr>Journey time tolerances</vt:lpstr>
      <vt:lpstr>Destination disposition</vt:lpstr>
      <vt:lpstr>Destination disposition</vt:lpstr>
      <vt:lpstr>Words and phrases</vt:lpstr>
      <vt:lpstr>Destination sets </vt:lpstr>
      <vt:lpstr>Words / phrases</vt:lpstr>
      <vt:lpstr>‘Ideal’ holiday or short-break destination </vt:lpstr>
      <vt:lpstr>Words / phrases for Aberdeen City</vt:lpstr>
      <vt:lpstr>Words / phrases for Aberdeenshire</vt:lpstr>
      <vt:lpstr>How does the region perform against “ideal”</vt:lpstr>
      <vt:lpstr>How does the City perform against “ideal”?</vt:lpstr>
      <vt:lpstr>How does the Shire perform against “ideal”?</vt:lpstr>
      <vt:lpstr>Competitive strengths/weaknesses</vt:lpstr>
      <vt:lpstr>Competitive strengths/weaknesses</vt:lpstr>
      <vt:lpstr>PowerPoint Presentation</vt:lpstr>
      <vt:lpstr>PowerPoint Presentation</vt:lpstr>
      <vt:lpstr>Points to ponder (1)</vt:lpstr>
      <vt:lpstr>Points to ponder (2)</vt:lpstr>
      <vt:lpstr>Points to ponder (3)</vt:lpstr>
      <vt:lpstr>Points to ponder (4)</vt:lpstr>
      <vt:lpstr>About the analysis</vt:lpstr>
    </vt:vector>
  </TitlesOfParts>
  <Company>Foyer Graphics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Thunderbird 1</dc:creator>
  <cp:lastModifiedBy>Deirdre O’Donnell</cp:lastModifiedBy>
  <cp:revision>57</cp:revision>
  <dcterms:created xsi:type="dcterms:W3CDTF">2019-01-11T10:09:39Z</dcterms:created>
  <dcterms:modified xsi:type="dcterms:W3CDTF">2024-02-20T11:30:36Z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0x0101006B63CA0F4BEDB44C832AD8F483394FAB</vt:lpwstr>
  </property>
</Properties>
</file>